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F98E51C-63D7-479A-9853-39DDAF41B5DC}">
  <a:tblStyle styleId="{CF98E51C-63D7-479A-9853-39DDAF41B5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slide" Target="slides/slide18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8da374923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8da374923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centripetal acceleration module uses the phone sensors to detect whether the user is on the driver side or passenger side.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driver and passenger sides experience different amounts of centripetal acceleration during turns.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employs two sensors, the gyroscope and magnetometer.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gyroscope measures rotational motion and detects if the vehicle is turning.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magnetometer detects the orientation of the phone relative to Earth’s magnetic north.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taking the difference between the magnetometer readings at the start and end of a turn, we can get the amplitude of the turn and use it in the centripetal acceleration calculation.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the amplitude of a turn is known, the module will then detect which side the user is on. For example, during a left turn, the driver experiences more </a:t>
            </a:r>
            <a:r>
              <a:rPr lang="en"/>
              <a:t>centripetal</a:t>
            </a:r>
            <a:r>
              <a:rPr lang="en"/>
              <a:t> acceleration and will have a smaller amplitude than the passenger.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module, like all the others, required modular testing to work out all the quirks . . 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8da374923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8da374923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8da374923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8da374923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8da374923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8da374923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8da37492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8da37492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8da6d8ab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8da6d8ab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8da6d8ab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8da6d8ab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8da37492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8da37492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8da37492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8da37492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8d895984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8d895984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project is aimed at directing the issue of texting while driving.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study done 3 years ago, found out that 391,000 injuries are caused by distracted driving accidents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According to “100 distracted driving facts and statistics for 2018”, by TeenSafe, 9 people are killed every day from distracted driving accidents.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Sending a text might seem harmless but it takes the drivers eyes off the road for a few seconds at a minimum. TeenSafe states that it  only takes 3 seconds of the driver not having their eyes on the road to be in a car crash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group has decided to build an android application that will detect if someone is sitting in the driver's seat and if they are texting.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want to ensure that a passenger is still able to text we plan to have many different modules to ensure accurate detection.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8da37492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8da37492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8da6d8ab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8da6d8ab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8da37492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8da37492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8da37492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8da37492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91553fb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91553fb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8da374923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8da374923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8da374923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8da374923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5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5550" y="1710375"/>
            <a:ext cx="2714400" cy="34331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248825"/>
            <a:ext cx="8520600" cy="16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Detecting Texting while Driving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37350" y="3234900"/>
            <a:ext cx="2769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Kristina Robinson</a:t>
            </a:r>
            <a:endParaRPr b="1" sz="20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Andrew Knaack</a:t>
            </a:r>
            <a:endParaRPr b="1" sz="20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Sara Mace</a:t>
            </a:r>
            <a:endParaRPr b="1" sz="20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  <p:sp>
        <p:nvSpPr>
          <p:cNvPr id="57" name="Google Shape;57;p13"/>
          <p:cNvSpPr txBox="1"/>
          <p:nvPr/>
        </p:nvSpPr>
        <p:spPr>
          <a:xfrm>
            <a:off x="6172200" y="3234900"/>
            <a:ext cx="2971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Lucas Golinghorst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Derek Clayton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Ryan Baker</a:t>
            </a:r>
            <a:endParaRPr b="1" sz="2000"/>
          </a:p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2000">
                <a:solidFill>
                  <a:srgbClr val="000000"/>
                </a:solidFill>
              </a:rPr>
              <a:t>‹#›</a:t>
            </a:fld>
            <a:endParaRPr b="1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Centripetal Acceleration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Driver’s and </a:t>
            </a:r>
            <a:r>
              <a:rPr lang="en">
                <a:solidFill>
                  <a:srgbClr val="000000"/>
                </a:solidFill>
              </a:rPr>
              <a:t>passenger's</a:t>
            </a:r>
            <a:r>
              <a:rPr lang="en">
                <a:solidFill>
                  <a:srgbClr val="000000"/>
                </a:solidFill>
              </a:rPr>
              <a:t> experience different levels of centripetal acceleration during turns.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Using the gyroscope and magnetometer, it is possible to determine if the user is on the driver’s side or the passenger’s side.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Module detects turns using the gyroscope.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Turn amplitude calculated using magnetometer readings.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2000">
                <a:solidFill>
                  <a:srgbClr val="000000"/>
                </a:solidFill>
              </a:rPr>
              <a:t>‹#›</a:t>
            </a:fld>
            <a:endParaRPr b="1" sz="2000">
              <a:solidFill>
                <a:srgbClr val="000000"/>
              </a:solidFill>
            </a:endParaRPr>
          </a:p>
        </p:txBody>
      </p:sp>
      <p:pic>
        <p:nvPicPr>
          <p:cNvPr descr="Image result for phone gyroscope"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0000" y="2154100"/>
            <a:ext cx="2341150" cy="1784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entripetal acceleration"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9450" y="3190975"/>
            <a:ext cx="2889050" cy="18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Spelling Correctness</a:t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11700" y="1152475"/>
            <a:ext cx="8520600" cy="12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Has built-in Android API Spell Checker Session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Unfortunately, has been disabled on some phones for a few years now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>
                <a:solidFill>
                  <a:srgbClr val="FF0000"/>
                </a:solidFill>
              </a:rPr>
              <a:t>NOT VIABLE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175" y="2354875"/>
            <a:ext cx="4967650" cy="248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2000">
                <a:solidFill>
                  <a:srgbClr val="000000"/>
                </a:solidFill>
              </a:rPr>
              <a:t>‹#›</a:t>
            </a:fld>
            <a:endParaRPr b="1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5850" y="2220550"/>
            <a:ext cx="26289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Phone Handling</a:t>
            </a:r>
            <a:endParaRPr/>
          </a:p>
        </p:txBody>
      </p:sp>
      <p:sp>
        <p:nvSpPr>
          <p:cNvPr id="148" name="Google Shape;14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Gyroscope and </a:t>
            </a:r>
            <a:r>
              <a:rPr lang="en">
                <a:solidFill>
                  <a:srgbClr val="000000"/>
                </a:solidFill>
              </a:rPr>
              <a:t>Magnetometer</a:t>
            </a:r>
            <a:r>
              <a:rPr lang="en">
                <a:solidFill>
                  <a:srgbClr val="000000"/>
                </a:solidFill>
              </a:rPr>
              <a:t> were evaluated to look at differences in how the user holds their phone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Both sensors did not give a large enough difference to determine differences in normal phone behavior and texting behaviors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>
                <a:solidFill>
                  <a:srgbClr val="FF0000"/>
                </a:solidFill>
              </a:rPr>
              <a:t>Not a viable module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9" name="Google Shape;14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2000">
                <a:solidFill>
                  <a:srgbClr val="000000"/>
                </a:solidFill>
              </a:rPr>
              <a:t>‹#›</a:t>
            </a:fld>
            <a:endParaRPr b="1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Camera Recognition</a:t>
            </a:r>
            <a:endParaRPr/>
          </a:p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Open-source libraries for training machine learning algorithms dedicated to image recognition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Tensorflow- Did not work because...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Does not allow training of only one class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Requires several old programs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OpenCv - More precise processing power (using Bitmapping), but...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Less developed API tools, no built-in image classes.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Overall, required more data images of seatbelts (~10,000) to create a defined target image, and a software library that had training tools to build the seatbelt class.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6" name="Google Shape;15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2000">
                <a:solidFill>
                  <a:srgbClr val="000000"/>
                </a:solidFill>
              </a:rPr>
              <a:t>‹#›</a:t>
            </a:fld>
            <a:endParaRPr b="1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Module Testing &amp; Evaluation</a:t>
            </a:r>
            <a:endParaRPr/>
          </a:p>
        </p:txBody>
      </p:sp>
      <p:sp>
        <p:nvSpPr>
          <p:cNvPr id="162" name="Google Shape;162;p26"/>
          <p:cNvSpPr txBox="1"/>
          <p:nvPr>
            <p:ph idx="1" type="body"/>
          </p:nvPr>
        </p:nvSpPr>
        <p:spPr>
          <a:xfrm>
            <a:off x="159300" y="1076275"/>
            <a:ext cx="2907600" cy="3790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Speedometer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Printed out recorded speed and drove around with another person to compare recorded speed to actual speed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Test zones: Ames, Des Moines, I-35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3" name="Google Shape;163;p26"/>
          <p:cNvSpPr txBox="1"/>
          <p:nvPr>
            <p:ph idx="1" type="body"/>
          </p:nvPr>
        </p:nvSpPr>
        <p:spPr>
          <a:xfrm>
            <a:off x="3169200" y="1076275"/>
            <a:ext cx="2907600" cy="3790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Texting Speed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Played Mario Kart to simulate distracted driving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Typed predetermined messages to see if the user would be locked out after dropping below 70% of normal texting speed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6179100" y="462325"/>
            <a:ext cx="2907600" cy="4252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Centripetal Acceleration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Made consecutive left turns or right turns in a parking lot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Recorded number of times driver and passenger were correctly identified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Turns are determined correctly 100% of the time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Identification of user location is correct 54% of the time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5" name="Google Shape;16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2000">
                <a:solidFill>
                  <a:srgbClr val="000000"/>
                </a:solidFill>
              </a:rPr>
              <a:t>‹#›</a:t>
            </a:fld>
            <a:endParaRPr b="1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Integration Testing &amp; Evaluation</a:t>
            </a:r>
            <a:endParaRPr/>
          </a:p>
        </p:txBody>
      </p:sp>
      <p:sp>
        <p:nvSpPr>
          <p:cNvPr id="171" name="Google Shape;171;p27"/>
          <p:cNvSpPr txBox="1"/>
          <p:nvPr>
            <p:ph idx="1" type="body"/>
          </p:nvPr>
        </p:nvSpPr>
        <p:spPr>
          <a:xfrm>
            <a:off x="159300" y="1076275"/>
            <a:ext cx="8673000" cy="3790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Each module was independently tested to make sure that they would block a user from texting if certain thresholds were met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Speedometer: if the speed reached 10 miles per hour or above the user would be blocked from texting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Texting Speed: if texting speed dropped below 70% of their average speed, the user would be blocked from texting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Centripetal Acceleration: If the user was identified as a driver, they were blocked from texting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2" name="Google Shape;17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2000">
                <a:solidFill>
                  <a:srgbClr val="000000"/>
                </a:solidFill>
              </a:rPr>
              <a:t>‹#›</a:t>
            </a:fld>
            <a:endParaRPr b="1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System Testing &amp; Evaluation</a:t>
            </a:r>
            <a:endParaRPr/>
          </a:p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159300" y="1076275"/>
            <a:ext cx="8673000" cy="3790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All modules were considered for blocking a user from texting if they met the appropriate thresholds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Tested by driving around a parking lot making left and right turns and </a:t>
            </a:r>
            <a:r>
              <a:rPr lang="en">
                <a:solidFill>
                  <a:srgbClr val="000000"/>
                </a:solidFill>
              </a:rPr>
              <a:t>imitated</a:t>
            </a:r>
            <a:r>
              <a:rPr lang="en">
                <a:solidFill>
                  <a:srgbClr val="000000"/>
                </a:solidFill>
              </a:rPr>
              <a:t> distracted behavior.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Reached our fourth milestone of f</a:t>
            </a:r>
            <a:r>
              <a:rPr lang="en">
                <a:solidFill>
                  <a:srgbClr val="000000"/>
                </a:solidFill>
              </a:rPr>
              <a:t>alse positive and false negative rates at or below 50%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False positive rate: 0%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False negative rate:  40%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9" name="Google Shape;17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2000">
                <a:solidFill>
                  <a:srgbClr val="000000"/>
                </a:solidFill>
              </a:rPr>
              <a:t>‹#›</a:t>
            </a:fld>
            <a:endParaRPr b="1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311700" y="122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Use-Case Scenarios</a:t>
            </a:r>
            <a:endParaRPr/>
          </a:p>
        </p:txBody>
      </p:sp>
      <p:graphicFrame>
        <p:nvGraphicFramePr>
          <p:cNvPr id="185" name="Google Shape;185;p29"/>
          <p:cNvGraphicFramePr/>
          <p:nvPr/>
        </p:nvGraphicFramePr>
        <p:xfrm>
          <a:off x="952500" y="766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{CF98E51C-63D7-479A-9853-39DDAF41B5DC}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Speed &gt; 10mph</a:t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User is Driver</a:t>
                      </a:r>
                      <a:endParaRPr b="1" sz="1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Distracted Texting</a:t>
                      </a:r>
                      <a:endParaRPr b="1" sz="1600"/>
                    </a:p>
                  </a:txBody>
                  <a:tcPr marT="91425" marB="91425" marR="91425" marL="91425"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Texting Lock</a:t>
                      </a:r>
                      <a:endParaRPr b="1" sz="1600"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F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F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F</a:t>
                      </a:r>
                      <a:endParaRPr sz="1600"/>
                    </a:p>
                  </a:txBody>
                  <a:tcPr marT="91425" marB="91425" marR="91425" marL="91425"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0000FF"/>
                          </a:solidFill>
                        </a:rPr>
                        <a:t>No</a:t>
                      </a:r>
                      <a:endParaRPr b="1" sz="16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F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F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T</a:t>
                      </a:r>
                      <a:endParaRPr sz="1600"/>
                    </a:p>
                  </a:txBody>
                  <a:tcPr marT="91425" marB="91425" marR="91425" marL="91425"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0000FF"/>
                          </a:solidFill>
                        </a:rPr>
                        <a:t>No</a:t>
                      </a:r>
                      <a:endParaRPr b="1" sz="16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F</a:t>
                      </a:r>
                      <a:endParaRPr sz="16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T</a:t>
                      </a:r>
                      <a:endParaRPr sz="16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F</a:t>
                      </a:r>
                      <a:endParaRPr sz="1600"/>
                    </a:p>
                  </a:txBody>
                  <a:tcPr marT="91425" marB="91425" marR="91425" marL="91425"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0000FF"/>
                          </a:solidFill>
                        </a:rPr>
                        <a:t>No</a:t>
                      </a:r>
                      <a:endParaRPr b="1" sz="16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F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T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T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0000FF"/>
                          </a:solidFill>
                        </a:rPr>
                        <a:t>No</a:t>
                      </a:r>
                      <a:endParaRPr b="1" sz="16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T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F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F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0000FF"/>
                          </a:solidFill>
                        </a:rPr>
                        <a:t>No</a:t>
                      </a:r>
                      <a:endParaRPr b="1" sz="16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T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F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T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0000FF"/>
                          </a:solidFill>
                        </a:rPr>
                        <a:t>No</a:t>
                      </a:r>
                      <a:endParaRPr b="1" sz="16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T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T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F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0000FF"/>
                          </a:solidFill>
                        </a:rPr>
                        <a:t>No</a:t>
                      </a:r>
                      <a:endParaRPr b="1" sz="16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T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T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T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rgbClr val="FF0000"/>
                          </a:solidFill>
                        </a:rPr>
                        <a:t>Yes</a:t>
                      </a:r>
                      <a:endParaRPr b="1" sz="2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6" name="Google Shape;18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2000">
                <a:solidFill>
                  <a:srgbClr val="000000"/>
                </a:solidFill>
              </a:rPr>
              <a:t>‹#›</a:t>
            </a:fld>
            <a:endParaRPr b="1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7. Conclusions</a:t>
            </a:r>
            <a:endParaRPr/>
          </a:p>
        </p:txBody>
      </p:sp>
      <p:sp>
        <p:nvSpPr>
          <p:cNvPr id="192" name="Google Shape;19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It is </a:t>
            </a:r>
            <a:r>
              <a:rPr lang="en">
                <a:solidFill>
                  <a:schemeClr val="dk1"/>
                </a:solidFill>
              </a:rPr>
              <a:t>possible</a:t>
            </a:r>
            <a:r>
              <a:rPr lang="en">
                <a:solidFill>
                  <a:schemeClr val="dk1"/>
                </a:solidFill>
              </a:rPr>
              <a:t> to determine if someone is texting while driving.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Future improvements:</a:t>
            </a:r>
            <a:endParaRPr>
              <a:solidFill>
                <a:schemeClr val="dk1"/>
              </a:solidFill>
            </a:endParaRPr>
          </a:p>
          <a:p>
            <a:pPr indent="-3302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Machine Learning</a:t>
            </a:r>
            <a:endParaRPr sz="1600">
              <a:solidFill>
                <a:schemeClr val="dk1"/>
              </a:solidFill>
            </a:endParaRPr>
          </a:p>
          <a:p>
            <a:pPr indent="-3302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" sz="1600">
                <a:solidFill>
                  <a:schemeClr val="dk1"/>
                </a:solidFill>
              </a:rPr>
              <a:t>Use Texting Speed and Centripetal Acceleration</a:t>
            </a:r>
            <a:endParaRPr sz="1600">
              <a:solidFill>
                <a:schemeClr val="dk1"/>
              </a:solidFill>
            </a:endParaRPr>
          </a:p>
          <a:p>
            <a:pPr indent="-3302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" sz="1600">
                <a:solidFill>
                  <a:schemeClr val="dk1"/>
                </a:solidFill>
              </a:rPr>
              <a:t>Take into account different phones and different use</a:t>
            </a:r>
            <a:r>
              <a:rPr lang="en" sz="1600">
                <a:solidFill>
                  <a:schemeClr val="dk1"/>
                </a:solidFill>
              </a:rPr>
              <a:t>rs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Determine if the user is sitting in the back seat or the front seat</a:t>
            </a:r>
            <a:endParaRPr sz="1600">
              <a:solidFill>
                <a:schemeClr val="dk1"/>
              </a:solidFill>
            </a:endParaRPr>
          </a:p>
          <a:p>
            <a:pPr indent="-3302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" sz="1600">
                <a:solidFill>
                  <a:schemeClr val="dk1"/>
                </a:solidFill>
              </a:rPr>
              <a:t>Currently only determines if in driver or passenger side of car</a:t>
            </a:r>
            <a:endParaRPr sz="1600"/>
          </a:p>
        </p:txBody>
      </p:sp>
      <p:sp>
        <p:nvSpPr>
          <p:cNvPr id="193" name="Google Shape;19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2000">
                <a:solidFill>
                  <a:srgbClr val="000000"/>
                </a:solidFill>
              </a:rPr>
              <a:t>‹#›</a:t>
            </a:fld>
            <a:endParaRPr b="1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Problem Statement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017725"/>
            <a:ext cx="8520600" cy="3071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Addresses the issue of texting while driving.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3 years ago, 391,000 injuries were caused by distracted driving accidents. 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Our solution is to build an android application to detect if someone is texting while driving. 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Our goals include detecting whether someone is in the driver’s seat.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In order to do that without simply locking out everyone from their phones, our solution will have to include many different measures to ensure accurate detection.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2000">
                <a:solidFill>
                  <a:srgbClr val="000000"/>
                </a:solidFill>
              </a:rPr>
              <a:t>‹#›</a:t>
            </a:fld>
            <a:endParaRPr b="1" sz="2000">
              <a:solidFill>
                <a:srgbClr val="000000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9875" y="3235450"/>
            <a:ext cx="2732025" cy="182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Functional / Non-Functional Requirements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5885400" cy="2020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Functional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●"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Prevent users from texting if they are driving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●"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Error rate &lt;= 10% , including false positive/negatives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●"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Android OS 6.0 and newer.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●"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Does not require Internet</a:t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-2020225" y="-210700"/>
            <a:ext cx="71388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3685775" y="3172975"/>
            <a:ext cx="4954800" cy="19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Non-Functional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Easy to use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Does not crash at least 95% of the time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Comply with applicable sensitive data laws </a:t>
            </a:r>
            <a:endParaRPr sz="1800"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7" y="3172975"/>
            <a:ext cx="3374070" cy="19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9500" y="1170125"/>
            <a:ext cx="1850450" cy="18504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2000">
                <a:solidFill>
                  <a:srgbClr val="000000"/>
                </a:solidFill>
              </a:rPr>
              <a:t>‹#›</a:t>
            </a:fld>
            <a:endParaRPr b="1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113400" y="184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System Design (planned)</a:t>
            </a:r>
            <a:endParaRPr/>
          </a:p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2000">
                <a:solidFill>
                  <a:srgbClr val="000000"/>
                </a:solidFill>
              </a:rPr>
              <a:t>‹#›</a:t>
            </a:fld>
            <a:endParaRPr b="1" sz="2000">
              <a:solidFill>
                <a:srgbClr val="000000"/>
              </a:solidFill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1063" y="757450"/>
            <a:ext cx="5221885" cy="43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212550" y="135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System Design (implemented)</a:t>
            </a:r>
            <a:endParaRPr/>
          </a:p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2000">
                <a:solidFill>
                  <a:srgbClr val="000000"/>
                </a:solidFill>
              </a:rPr>
              <a:t>‹#›</a:t>
            </a:fld>
            <a:endParaRPr b="1" sz="2000">
              <a:solidFill>
                <a:srgbClr val="000000"/>
              </a:solidFill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103" y="707875"/>
            <a:ext cx="7033800" cy="443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System Implementation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152475"/>
            <a:ext cx="8520600" cy="23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UcPeriod"/>
            </a:pPr>
            <a:r>
              <a:rPr lang="en">
                <a:solidFill>
                  <a:srgbClr val="000000"/>
                </a:solidFill>
              </a:rPr>
              <a:t>Proprietary Texting Application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UcPeriod"/>
            </a:pPr>
            <a:r>
              <a:rPr lang="en">
                <a:solidFill>
                  <a:srgbClr val="000000"/>
                </a:solidFill>
              </a:rPr>
              <a:t>Speedometer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UcPeriod"/>
            </a:pPr>
            <a:r>
              <a:rPr lang="en">
                <a:solidFill>
                  <a:srgbClr val="000000"/>
                </a:solidFill>
              </a:rPr>
              <a:t>Texting Speed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UcPeriod"/>
            </a:pPr>
            <a:r>
              <a:rPr lang="en">
                <a:solidFill>
                  <a:srgbClr val="000000"/>
                </a:solidFill>
              </a:rPr>
              <a:t>Centripetal </a:t>
            </a:r>
            <a:r>
              <a:rPr lang="en">
                <a:solidFill>
                  <a:srgbClr val="000000"/>
                </a:solidFill>
              </a:rPr>
              <a:t>Acceleration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UcPeriod"/>
            </a:pPr>
            <a:r>
              <a:rPr lang="en">
                <a:solidFill>
                  <a:srgbClr val="000000"/>
                </a:solidFill>
              </a:rPr>
              <a:t>Spelling Correctness (Failed)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UcPeriod"/>
            </a:pPr>
            <a:r>
              <a:rPr lang="en">
                <a:solidFill>
                  <a:srgbClr val="000000"/>
                </a:solidFill>
              </a:rPr>
              <a:t>Phone Handling (Failed)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UcPeriod"/>
            </a:pPr>
            <a:r>
              <a:rPr lang="en">
                <a:solidFill>
                  <a:srgbClr val="000000"/>
                </a:solidFill>
              </a:rPr>
              <a:t>Camera Recognition (Failed)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2000">
                <a:solidFill>
                  <a:srgbClr val="000000"/>
                </a:solidFill>
              </a:rPr>
              <a:t>‹#›</a:t>
            </a:fld>
            <a:endParaRPr b="1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Proprietary Texting Application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152475"/>
            <a:ext cx="6051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Was built because we couldn’t use the built in text messaging application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Application allows user to type and send messages which works with modules to determine texting while driving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9814" y="591625"/>
            <a:ext cx="2268785" cy="40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20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Speedometer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115300"/>
            <a:ext cx="8520600" cy="29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Location Services API</a:t>
            </a:r>
            <a:endParaRPr>
              <a:solidFill>
                <a:srgbClr val="000000"/>
              </a:solidFill>
            </a:endParaRPr>
          </a:p>
          <a:p>
            <a:pPr indent="-3302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Uses GPS and (if possible) Wi-Fi signals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Updates every ~10 seconds</a:t>
            </a:r>
            <a:endParaRPr sz="16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Provides getSpeed() method for main activity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Target danger speed is above 10 mph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5255050" y="3668625"/>
            <a:ext cx="3780000" cy="13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0825" y="272650"/>
            <a:ext cx="2178575" cy="21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2000">
                <a:solidFill>
                  <a:srgbClr val="000000"/>
                </a:solidFill>
              </a:rPr>
              <a:t>‹#›</a:t>
            </a:fld>
            <a:endParaRPr b="1" sz="2000">
              <a:solidFill>
                <a:srgbClr val="000000"/>
              </a:solidFill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4">
            <a:alphaModFix/>
          </a:blip>
          <a:srcRect b="9338" l="0" r="0" t="0"/>
          <a:stretch/>
        </p:blipFill>
        <p:spPr>
          <a:xfrm>
            <a:off x="5003645" y="2571750"/>
            <a:ext cx="3462557" cy="257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Texting Speed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1152475"/>
            <a:ext cx="8520600" cy="12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Text Watcher API</a:t>
            </a:r>
            <a:endParaRPr sz="16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Learning Mode: continuously update user’s average texting speed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Detection Mode: compare to known average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4729" y="2464825"/>
            <a:ext cx="2389275" cy="263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2000">
                <a:solidFill>
                  <a:srgbClr val="000000"/>
                </a:solidFill>
              </a:rPr>
              <a:t>‹#›</a:t>
            </a:fld>
            <a:endParaRPr b="1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